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4630400" cy="8229600"/>
  <p:notesSz cx="8229600" cy="14630400"/>
  <p:embeddedFontLs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Consolas" panose="020B0609020204030204" pitchFamily="49" charset="0"/>
      <p:regular r:id="rId20"/>
      <p:bold r:id="rId21"/>
      <p:italic r:id="rId22"/>
      <p:boldItalic r:id="rId23"/>
    </p:embeddedFont>
    <p:embeddedFont>
      <p:font typeface="Crimson Pro Semi Bold" panose="020B0604020202020204" charset="0"/>
      <p:regular r:id="rId24"/>
    </p:embeddedFont>
    <p:embeddedFont>
      <p:font typeface="Heebo" pitchFamily="2" charset="-79"/>
      <p:regular r:id="rId25"/>
      <p:bold r:id="rId26"/>
    </p:embeddedFont>
  </p:embeddedFontLst>
  <p:defaultTextStyle>
    <a:defPPr>
      <a:defRPr lang="es-A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6" d="100"/>
          <a:sy n="76" d="100"/>
        </p:scale>
        <p:origin x="108" y="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395386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medium.com/swlh/visualizing-recursion-6a81d50d6c41" TargetMode="Externa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330762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Guía Completa sobre Recursividad en Python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088481"/>
            <a:ext cx="7556421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La recursividad es una técnica fundamental en programación que permite a una función llamarse a sí misma para resolver problemas complejos. En esta presentación, exploraremos en profundidad cómo funciona la recursividad en Python, sus aplicaciones prácticas, ventajas y consideraciones importantes.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5158145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Aprenderemos desde ejemplos básicos hasta implementaciones más avanzadas, y entenderemos por qué la recursividad es una herramienta poderosa en el arsenal de cualquier programador.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12219" y="481013"/>
            <a:ext cx="6123384" cy="546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00"/>
              </a:lnSpc>
              <a:buNone/>
            </a:pPr>
            <a:r>
              <a:rPr lang="en-US" sz="340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Ejemplo Más Complejo: Fibonacci</a:t>
            </a:r>
            <a:endParaRPr lang="en-US" sz="3400" dirty="0"/>
          </a:p>
        </p:txBody>
      </p:sp>
      <p:sp>
        <p:nvSpPr>
          <p:cNvPr id="3" name="Shape 1"/>
          <p:cNvSpPr/>
          <p:nvPr/>
        </p:nvSpPr>
        <p:spPr>
          <a:xfrm>
            <a:off x="612219" y="1377553"/>
            <a:ext cx="2234208" cy="1007864"/>
          </a:xfrm>
          <a:prstGeom prst="roundRect">
            <a:avLst>
              <a:gd name="adj" fmla="val 2604"/>
            </a:avLst>
          </a:prstGeom>
          <a:solidFill>
            <a:srgbClr val="F2EEEE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6272" y="1727716"/>
            <a:ext cx="245983" cy="307419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021330" y="1552456"/>
            <a:ext cx="2186821" cy="273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Definición</a:t>
            </a:r>
            <a:endParaRPr lang="en-US" sz="1700" dirty="0"/>
          </a:p>
        </p:txBody>
      </p:sp>
      <p:sp>
        <p:nvSpPr>
          <p:cNvPr id="6" name="Text 3"/>
          <p:cNvSpPr/>
          <p:nvPr/>
        </p:nvSpPr>
        <p:spPr>
          <a:xfrm>
            <a:off x="3021330" y="1930718"/>
            <a:ext cx="5280898" cy="2797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Cada número es la suma de los dos anteriores: F(n) = F(n-1) + F(n-2)</a:t>
            </a:r>
            <a:endParaRPr lang="en-US" sz="1350" dirty="0"/>
          </a:p>
        </p:txBody>
      </p:sp>
      <p:sp>
        <p:nvSpPr>
          <p:cNvPr id="7" name="Shape 4"/>
          <p:cNvSpPr/>
          <p:nvPr/>
        </p:nvSpPr>
        <p:spPr>
          <a:xfrm>
            <a:off x="2933819" y="2375892"/>
            <a:ext cx="10996970" cy="11430"/>
          </a:xfrm>
          <a:prstGeom prst="roundRect">
            <a:avLst>
              <a:gd name="adj" fmla="val 229595"/>
            </a:avLst>
          </a:prstGeom>
          <a:solidFill>
            <a:srgbClr val="D8D4D4"/>
          </a:solidFill>
          <a:ln/>
        </p:spPr>
      </p:sp>
      <p:sp>
        <p:nvSpPr>
          <p:cNvPr id="8" name="Shape 5"/>
          <p:cNvSpPr/>
          <p:nvPr/>
        </p:nvSpPr>
        <p:spPr>
          <a:xfrm>
            <a:off x="612219" y="2472809"/>
            <a:ext cx="4468535" cy="1007864"/>
          </a:xfrm>
          <a:prstGeom prst="roundRect">
            <a:avLst>
              <a:gd name="adj" fmla="val 2604"/>
            </a:avLst>
          </a:prstGeom>
          <a:solidFill>
            <a:srgbClr val="F2EEEE"/>
          </a:solidFill>
          <a:ln/>
        </p:spPr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3436" y="2822972"/>
            <a:ext cx="245983" cy="307419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5255657" y="2647712"/>
            <a:ext cx="2186821" cy="273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Implementación</a:t>
            </a:r>
            <a:endParaRPr lang="en-US" sz="1700" dirty="0"/>
          </a:p>
        </p:txBody>
      </p:sp>
      <p:sp>
        <p:nvSpPr>
          <p:cNvPr id="11" name="Text 7"/>
          <p:cNvSpPr/>
          <p:nvPr/>
        </p:nvSpPr>
        <p:spPr>
          <a:xfrm>
            <a:off x="5255657" y="3025973"/>
            <a:ext cx="3721775" cy="2797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Casos base: F(0)=0, F(1)=1. Recursión para n&gt;1.</a:t>
            </a:r>
            <a:endParaRPr lang="en-US" sz="1350" dirty="0"/>
          </a:p>
        </p:txBody>
      </p:sp>
      <p:sp>
        <p:nvSpPr>
          <p:cNvPr id="12" name="Shape 8"/>
          <p:cNvSpPr/>
          <p:nvPr/>
        </p:nvSpPr>
        <p:spPr>
          <a:xfrm>
            <a:off x="5168146" y="3471148"/>
            <a:ext cx="8762643" cy="11430"/>
          </a:xfrm>
          <a:prstGeom prst="roundRect">
            <a:avLst>
              <a:gd name="adj" fmla="val 229595"/>
            </a:avLst>
          </a:prstGeom>
          <a:solidFill>
            <a:srgbClr val="D8D4D4"/>
          </a:solidFill>
          <a:ln/>
        </p:spPr>
      </p:sp>
      <p:sp>
        <p:nvSpPr>
          <p:cNvPr id="13" name="Shape 9"/>
          <p:cNvSpPr/>
          <p:nvPr/>
        </p:nvSpPr>
        <p:spPr>
          <a:xfrm>
            <a:off x="612219" y="3568065"/>
            <a:ext cx="6702981" cy="1007864"/>
          </a:xfrm>
          <a:prstGeom prst="roundRect">
            <a:avLst>
              <a:gd name="adj" fmla="val 2604"/>
            </a:avLst>
          </a:prstGeom>
          <a:solidFill>
            <a:srgbClr val="F2EEEE"/>
          </a:solidFill>
          <a:ln/>
        </p:spPr>
      </p:sp>
      <p:pic>
        <p:nvPicPr>
          <p:cNvPr id="1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0718" y="3918228"/>
            <a:ext cx="245983" cy="307419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7490103" y="3742968"/>
            <a:ext cx="2186821" cy="273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Limitación</a:t>
            </a:r>
            <a:endParaRPr lang="en-US" sz="1700" dirty="0"/>
          </a:p>
        </p:txBody>
      </p:sp>
      <p:sp>
        <p:nvSpPr>
          <p:cNvPr id="16" name="Text 11"/>
          <p:cNvSpPr/>
          <p:nvPr/>
        </p:nvSpPr>
        <p:spPr>
          <a:xfrm>
            <a:off x="7490103" y="4121229"/>
            <a:ext cx="4710708" cy="2797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Ineficiente para valores grandes debido a cálculos repetidos.</a:t>
            </a:r>
            <a:endParaRPr lang="en-US" sz="1350" dirty="0"/>
          </a:p>
        </p:txBody>
      </p:sp>
      <p:sp>
        <p:nvSpPr>
          <p:cNvPr id="17" name="Shape 12"/>
          <p:cNvSpPr/>
          <p:nvPr/>
        </p:nvSpPr>
        <p:spPr>
          <a:xfrm>
            <a:off x="612219" y="4772739"/>
            <a:ext cx="13405961" cy="2500789"/>
          </a:xfrm>
          <a:prstGeom prst="roundRect">
            <a:avLst>
              <a:gd name="adj" fmla="val 1049"/>
            </a:avLst>
          </a:prstGeom>
          <a:solidFill>
            <a:srgbClr val="CCD7FF"/>
          </a:solidFill>
          <a:ln/>
        </p:spPr>
      </p:sp>
      <p:sp>
        <p:nvSpPr>
          <p:cNvPr id="18" name="Shape 13"/>
          <p:cNvSpPr/>
          <p:nvPr/>
        </p:nvSpPr>
        <p:spPr>
          <a:xfrm>
            <a:off x="603528" y="4772739"/>
            <a:ext cx="13423344" cy="2500789"/>
          </a:xfrm>
          <a:prstGeom prst="roundRect">
            <a:avLst>
              <a:gd name="adj" fmla="val 1049"/>
            </a:avLst>
          </a:prstGeom>
          <a:solidFill>
            <a:srgbClr val="CCD7FF"/>
          </a:solidFill>
          <a:ln/>
        </p:spPr>
      </p:sp>
      <p:sp>
        <p:nvSpPr>
          <p:cNvPr id="19" name="Text 14"/>
          <p:cNvSpPr/>
          <p:nvPr/>
        </p:nvSpPr>
        <p:spPr>
          <a:xfrm>
            <a:off x="778431" y="4903946"/>
            <a:ext cx="13073539" cy="22383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4C4C4D"/>
                </a:solidFill>
                <a:highlight>
                  <a:srgbClr val="CCD7F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def fibonacci(n):
 if n == 0 or n == 1:
   return n
 else:
   return fibonacci(n - 1) + fibonacci(n - 2)
print(fibonacci(6)) # Resultado: 8
</a:t>
            </a:r>
            <a:endParaRPr lang="en-US" sz="1350" dirty="0"/>
          </a:p>
        </p:txBody>
      </p:sp>
      <p:sp>
        <p:nvSpPr>
          <p:cNvPr id="20" name="Text 15"/>
          <p:cNvSpPr/>
          <p:nvPr/>
        </p:nvSpPr>
        <p:spPr>
          <a:xfrm>
            <a:off x="612219" y="7470338"/>
            <a:ext cx="13405961" cy="2797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b="1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Nota:</a:t>
            </a:r>
            <a:r>
              <a:rPr lang="en-US" sz="13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 Esta versión no es eficiente para valores grandes. Se pueden aplicar técnicas como </a:t>
            </a:r>
            <a:r>
              <a:rPr lang="en-US" sz="1350" b="1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memoización</a:t>
            </a:r>
            <a:r>
              <a:rPr lang="en-US" sz="13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 para mejorarla.</a:t>
            </a:r>
            <a:endParaRPr lang="en-US" sz="13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58841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4733" y="3323868"/>
            <a:ext cx="6021824" cy="6471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¿Cuándo Usar Recursividad?</a:t>
            </a:r>
            <a:endParaRPr lang="en-US" sz="40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733" y="4317683"/>
            <a:ext cx="517684" cy="5176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449467" y="4404360"/>
            <a:ext cx="2376368" cy="6469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Estructuras Jerárquicas</a:t>
            </a:r>
            <a:endParaRPr lang="en-US" sz="2000" dirty="0"/>
          </a:p>
        </p:txBody>
      </p:sp>
      <p:sp>
        <p:nvSpPr>
          <p:cNvPr id="6" name="Text 2"/>
          <p:cNvSpPr/>
          <p:nvPr/>
        </p:nvSpPr>
        <p:spPr>
          <a:xfrm>
            <a:off x="1449467" y="5175528"/>
            <a:ext cx="2376368" cy="23186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Ideal para trabajar con árboles, directorios de archivos y otras estructuras anidadas donde cada elemento puede contener elementos similares.</a:t>
            </a:r>
            <a:endParaRPr lang="en-US" sz="16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4677" y="4317683"/>
            <a:ext cx="517684" cy="51768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809411" y="4404360"/>
            <a:ext cx="2376368" cy="3234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Problemas Divisibles</a:t>
            </a:r>
            <a:endParaRPr lang="en-US" sz="2000" dirty="0"/>
          </a:p>
        </p:txBody>
      </p:sp>
      <p:sp>
        <p:nvSpPr>
          <p:cNvPr id="9" name="Text 4"/>
          <p:cNvSpPr/>
          <p:nvPr/>
        </p:nvSpPr>
        <p:spPr>
          <a:xfrm>
            <a:off x="4809411" y="4852035"/>
            <a:ext cx="2376368" cy="19873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Cuando un problema puede dividirse en subproblemas más pequeños del mismo tipo, como en algoritmos "divide y vencerás".</a:t>
            </a:r>
            <a:endParaRPr lang="en-US" sz="16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44621" y="4317683"/>
            <a:ext cx="517684" cy="51768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8169354" y="4404360"/>
            <a:ext cx="2376368" cy="3234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Elegancia del Código</a:t>
            </a:r>
            <a:endParaRPr lang="en-US" sz="2000" dirty="0"/>
          </a:p>
        </p:txBody>
      </p:sp>
      <p:sp>
        <p:nvSpPr>
          <p:cNvPr id="12" name="Text 6"/>
          <p:cNvSpPr/>
          <p:nvPr/>
        </p:nvSpPr>
        <p:spPr>
          <a:xfrm>
            <a:off x="8169354" y="4852035"/>
            <a:ext cx="2376368" cy="23186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Cuando la solución recursiva es significativamente más clara y concisa que la iterativa, mejorando la legibilidad y mantenimiento.</a:t>
            </a:r>
            <a:endParaRPr lang="en-US" sz="16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04565" y="4317683"/>
            <a:ext cx="517684" cy="517684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1529298" y="4404360"/>
            <a:ext cx="2376368" cy="6469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Algoritmos de Búsqueda</a:t>
            </a:r>
            <a:endParaRPr lang="en-US" sz="2000" dirty="0"/>
          </a:p>
        </p:txBody>
      </p:sp>
      <p:sp>
        <p:nvSpPr>
          <p:cNvPr id="15" name="Text 8"/>
          <p:cNvSpPr/>
          <p:nvPr/>
        </p:nvSpPr>
        <p:spPr>
          <a:xfrm>
            <a:off x="11529298" y="5175528"/>
            <a:ext cx="2376368" cy="13249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Para recorrer estructuras complejas como grafos o realizar búsquedas en profundidad.</a:t>
            </a:r>
            <a:endParaRPr lang="en-US" sz="16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44510"/>
            <a:ext cx="630709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El Stack o Pila de Llamadas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8348" y="2006917"/>
            <a:ext cx="2152055" cy="1306949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4892" y="2622947"/>
            <a:ext cx="318968" cy="39862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357217" y="22337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Gestión de Llamadas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5357217" y="2724150"/>
            <a:ext cx="500098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Almacena información de cada llamada a función</a:t>
            </a:r>
            <a:endParaRPr lang="en-US" sz="1750" dirty="0"/>
          </a:p>
        </p:txBody>
      </p:sp>
      <p:sp>
        <p:nvSpPr>
          <p:cNvPr id="7" name="Shape 3"/>
          <p:cNvSpPr/>
          <p:nvPr/>
        </p:nvSpPr>
        <p:spPr>
          <a:xfrm>
            <a:off x="5187077" y="3326963"/>
            <a:ext cx="8592860" cy="15240"/>
          </a:xfrm>
          <a:prstGeom prst="roundRect">
            <a:avLst>
              <a:gd name="adj" fmla="val 223256"/>
            </a:avLst>
          </a:prstGeom>
          <a:solidFill>
            <a:srgbClr val="D8D4D4"/>
          </a:solidFill>
          <a:ln/>
        </p:spPr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2381" y="3370540"/>
            <a:ext cx="4304109" cy="1306949"/>
          </a:xfrm>
          <a:prstGeom prst="rect">
            <a:avLst/>
          </a:prstGeom>
        </p:spPr>
      </p:pic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94892" y="3824645"/>
            <a:ext cx="318968" cy="398621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6433304" y="359735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Marcos de Ejecución</a:t>
            </a:r>
            <a:endParaRPr lang="en-US" sz="2200" dirty="0"/>
          </a:p>
        </p:txBody>
      </p:sp>
      <p:sp>
        <p:nvSpPr>
          <p:cNvPr id="11" name="Text 5"/>
          <p:cNvSpPr/>
          <p:nvPr/>
        </p:nvSpPr>
        <p:spPr>
          <a:xfrm>
            <a:off x="6433304" y="4087773"/>
            <a:ext cx="450711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Cada llamada crea un nuevo marco en la pila</a:t>
            </a:r>
            <a:endParaRPr lang="en-US" sz="1750" dirty="0"/>
          </a:p>
        </p:txBody>
      </p:sp>
      <p:sp>
        <p:nvSpPr>
          <p:cNvPr id="12" name="Shape 6"/>
          <p:cNvSpPr/>
          <p:nvPr/>
        </p:nvSpPr>
        <p:spPr>
          <a:xfrm>
            <a:off x="6263164" y="4690586"/>
            <a:ext cx="7516773" cy="15240"/>
          </a:xfrm>
          <a:prstGeom prst="roundRect">
            <a:avLst>
              <a:gd name="adj" fmla="val 223256"/>
            </a:avLst>
          </a:prstGeom>
          <a:solidFill>
            <a:srgbClr val="D8D4D4"/>
          </a:solidFill>
          <a:ln/>
        </p:spPr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6294" y="4734163"/>
            <a:ext cx="6456164" cy="1306949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94773" y="5188268"/>
            <a:ext cx="318968" cy="398621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7509272" y="496097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Memoria Limitada</a:t>
            </a:r>
            <a:endParaRPr lang="en-US" sz="2200" dirty="0"/>
          </a:p>
        </p:txBody>
      </p:sp>
      <p:sp>
        <p:nvSpPr>
          <p:cNvPr id="16" name="Text 8"/>
          <p:cNvSpPr/>
          <p:nvPr/>
        </p:nvSpPr>
        <p:spPr>
          <a:xfrm>
            <a:off x="7509272" y="5451396"/>
            <a:ext cx="406241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El tamaño de la pila tiene un límite físico</a:t>
            </a:r>
            <a:endParaRPr lang="en-US" sz="1750" dirty="0"/>
          </a:p>
        </p:txBody>
      </p:sp>
      <p:sp>
        <p:nvSpPr>
          <p:cNvPr id="17" name="Text 9"/>
          <p:cNvSpPr/>
          <p:nvPr/>
        </p:nvSpPr>
        <p:spPr>
          <a:xfrm>
            <a:off x="793790" y="6296263"/>
            <a:ext cx="130428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Cuando se llama a una función en Python, el programa guarda la </a:t>
            </a:r>
            <a:r>
              <a:rPr lang="en-US" sz="1750" b="1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información de esa llamada en una pila</a:t>
            </a: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, conocida como </a:t>
            </a:r>
            <a:r>
              <a:rPr lang="en-US" sz="1750" b="1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call stack</a:t>
            </a: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. Cada vez que una función </a:t>
            </a:r>
            <a:r>
              <a:rPr lang="en-US" sz="1750" b="1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se llama a sí misma</a:t>
            </a: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, se agrega un nuevo </a:t>
            </a:r>
            <a:r>
              <a:rPr lang="en-US" sz="1750" b="1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marco de ejecución</a:t>
            </a: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 al tope de la pila. Cuando una función termina, ese marco se </a:t>
            </a:r>
            <a:r>
              <a:rPr lang="en-US" sz="1750" b="1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elimina</a:t>
            </a: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 de la pila.</a:t>
            </a:r>
            <a:endParaRPr lang="en-US" sz="17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78894" y="533400"/>
            <a:ext cx="4850011" cy="6062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50"/>
              </a:lnSpc>
              <a:buNone/>
            </a:pPr>
            <a:r>
              <a:rPr lang="en-US" sz="380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Recursos Adicionales</a:t>
            </a:r>
            <a:endParaRPr lang="en-US" sz="38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514" y="1653540"/>
            <a:ext cx="4315658" cy="4315658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7311" y="1653540"/>
            <a:ext cx="4315658" cy="4315658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28108" y="1653540"/>
            <a:ext cx="4315658" cy="4315658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678894" y="6313408"/>
            <a:ext cx="13272611" cy="3102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Para profundizar en el tema de la recursividad, recomendamos explorar el artículo </a:t>
            </a:r>
            <a:r>
              <a:rPr lang="en-US" sz="1500" b="1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"Visualizing Recursion"</a:t>
            </a:r>
            <a:r>
              <a:rPr lang="en-US" sz="15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 disponible en el siguiente enlace:</a:t>
            </a:r>
            <a:endParaRPr lang="en-US" sz="1500" dirty="0"/>
          </a:p>
        </p:txBody>
      </p:sp>
      <p:sp>
        <p:nvSpPr>
          <p:cNvPr id="7" name="Text 2"/>
          <p:cNvSpPr/>
          <p:nvPr/>
        </p:nvSpPr>
        <p:spPr>
          <a:xfrm>
            <a:off x="678894" y="6841927"/>
            <a:ext cx="13272611" cy="3102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u="sng" dirty="0">
                <a:solidFill>
                  <a:srgbClr val="2150FE"/>
                </a:solidFill>
                <a:latin typeface="Heebo" pitchFamily="34" charset="0"/>
                <a:ea typeface="Heebo" pitchFamily="34" charset="-122"/>
                <a:cs typeface="Heebo" pitchFamily="34" charset="-12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https://medium.com/swlh/visualizing-recursion-6a81d50d6c41</a:t>
            </a:r>
            <a:endParaRPr lang="en-US" sz="1500" dirty="0"/>
          </a:p>
        </p:txBody>
      </p:sp>
      <p:sp>
        <p:nvSpPr>
          <p:cNvPr id="8" name="Text 3"/>
          <p:cNvSpPr/>
          <p:nvPr/>
        </p:nvSpPr>
        <p:spPr>
          <a:xfrm>
            <a:off x="678894" y="7370445"/>
            <a:ext cx="13272611" cy="6205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Este recurso ofrece visualizaciones interactivas que ayudan a comprender mejor cómo funciona la recursividad en la práctica, complementando los conceptos teóricos que hemos explorado en esta presentación.</a:t>
            </a:r>
            <a:endParaRPr lang="en-US" sz="15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3537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¿Qué es la Recursividad?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31112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Definición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892272"/>
            <a:ext cx="6244709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La </a:t>
            </a:r>
            <a:r>
              <a:rPr lang="en-US" sz="1750" b="1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recursividad</a:t>
            </a: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 es una técnica de programación en la cual una </a:t>
            </a:r>
            <a:r>
              <a:rPr lang="en-US" sz="1750" b="1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función se llama a sí misma</a:t>
            </a: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 para resolver un problema. Cada llamada recursiva resuelve una </a:t>
            </a:r>
            <a:r>
              <a:rPr lang="en-US" sz="1750" b="1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parte del problema</a:t>
            </a: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, y el conjunto de llamadas sucesivas permiten alcanzar la solución final.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331112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Componentes Clave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99521" y="389227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Caso base (condición de corte)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99521" y="433447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Paso recursivo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99521" y="4901446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El caso base detiene la recursión, evitando un proceso infinito. El paso recursivo es donde la función se llama a sí misma con un problema más pequeño o modificado.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07132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Funcionamiento de la Recursividad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829044"/>
            <a:ext cx="170021" cy="1216223"/>
          </a:xfrm>
          <a:prstGeom prst="roundRect">
            <a:avLst>
              <a:gd name="adj" fmla="val 20012"/>
            </a:avLst>
          </a:prstGeom>
          <a:solidFill>
            <a:srgbClr val="F2EEEE"/>
          </a:solidFill>
          <a:ln/>
        </p:spPr>
      </p:sp>
      <p:sp>
        <p:nvSpPr>
          <p:cNvPr id="5" name="Text 2"/>
          <p:cNvSpPr/>
          <p:nvPr/>
        </p:nvSpPr>
        <p:spPr>
          <a:xfrm>
            <a:off x="1303973" y="282904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Definición del Problema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303973" y="3319463"/>
            <a:ext cx="704623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Se identifica un problema que puede dividirse en casos más simples del mismo tipo.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133951" y="4272082"/>
            <a:ext cx="170021" cy="1216223"/>
          </a:xfrm>
          <a:prstGeom prst="roundRect">
            <a:avLst>
              <a:gd name="adj" fmla="val 20012"/>
            </a:avLst>
          </a:prstGeom>
          <a:solidFill>
            <a:srgbClr val="F2EEEE"/>
          </a:solidFill>
          <a:ln/>
        </p:spPr>
      </p:sp>
      <p:sp>
        <p:nvSpPr>
          <p:cNvPr id="8" name="Text 5"/>
          <p:cNvSpPr/>
          <p:nvPr/>
        </p:nvSpPr>
        <p:spPr>
          <a:xfrm>
            <a:off x="1644134" y="427208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Caso Base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644134" y="4762500"/>
            <a:ext cx="670607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Se establece una condición que </a:t>
            </a:r>
            <a:r>
              <a:rPr lang="en-US" sz="1750" b="1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detiene la recursión</a:t>
            </a: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, representando la solución directa para el caso más simple.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1474232" y="5715119"/>
            <a:ext cx="170021" cy="1216223"/>
          </a:xfrm>
          <a:prstGeom prst="roundRect">
            <a:avLst>
              <a:gd name="adj" fmla="val 20012"/>
            </a:avLst>
          </a:prstGeom>
          <a:solidFill>
            <a:srgbClr val="F2EEEE"/>
          </a:solidFill>
          <a:ln/>
        </p:spPr>
      </p:sp>
      <p:sp>
        <p:nvSpPr>
          <p:cNvPr id="11" name="Text 8"/>
          <p:cNvSpPr/>
          <p:nvPr/>
        </p:nvSpPr>
        <p:spPr>
          <a:xfrm>
            <a:off x="1984415" y="571511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Paso Recursivo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984415" y="6205538"/>
            <a:ext cx="636579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La función </a:t>
            </a:r>
            <a:r>
              <a:rPr lang="en-US" sz="1750" b="1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se llama a sí misma</a:t>
            </a: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 con un problema más pequeño, acercándose gradualmente al caso base.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7956" y="621268"/>
            <a:ext cx="7929920" cy="703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Ejemplo Simple: Cuenta Regresiva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787956" y="1887736"/>
            <a:ext cx="2814399" cy="351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Código</a:t>
            </a:r>
            <a:endParaRPr lang="en-US" sz="2200" dirty="0"/>
          </a:p>
        </p:txBody>
      </p:sp>
      <p:sp>
        <p:nvSpPr>
          <p:cNvPr id="4" name="Shape 2"/>
          <p:cNvSpPr/>
          <p:nvPr/>
        </p:nvSpPr>
        <p:spPr>
          <a:xfrm>
            <a:off x="787956" y="2492812"/>
            <a:ext cx="6252567" cy="3579138"/>
          </a:xfrm>
          <a:prstGeom prst="roundRect">
            <a:avLst>
              <a:gd name="adj" fmla="val 944"/>
            </a:avLst>
          </a:prstGeom>
          <a:solidFill>
            <a:srgbClr val="CCD7FF"/>
          </a:solidFill>
          <a:ln/>
        </p:spPr>
      </p:sp>
      <p:sp>
        <p:nvSpPr>
          <p:cNvPr id="5" name="Shape 3"/>
          <p:cNvSpPr/>
          <p:nvPr/>
        </p:nvSpPr>
        <p:spPr>
          <a:xfrm>
            <a:off x="776764" y="2492812"/>
            <a:ext cx="6274951" cy="3579138"/>
          </a:xfrm>
          <a:prstGeom prst="roundRect">
            <a:avLst>
              <a:gd name="adj" fmla="val 944"/>
            </a:avLst>
          </a:prstGeom>
          <a:solidFill>
            <a:srgbClr val="CCD7FF"/>
          </a:solidFill>
          <a:ln/>
        </p:spPr>
      </p:sp>
      <p:sp>
        <p:nvSpPr>
          <p:cNvPr id="6" name="Text 4"/>
          <p:cNvSpPr/>
          <p:nvPr/>
        </p:nvSpPr>
        <p:spPr>
          <a:xfrm>
            <a:off x="1001911" y="2661642"/>
            <a:ext cx="5824657" cy="32414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4C4C4D"/>
                </a:solidFill>
                <a:highlight>
                  <a:srgbClr val="CCD7F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def cuenta_regresiva(n):
 if n == 0:
   print("¡Despegue!")
 else:
   print(n)
   cuenta_regresiva(n - 1)
cuenta_regresiva(5)
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87956" y="6325195"/>
            <a:ext cx="6252567" cy="10804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Este ejemplo muestra cómo una función recursiva puede implementar una cuenta regresiva, llamándose a sí misma con valores decrecientes hasta alcanzar el caso base (n = 0).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97497" y="1887736"/>
            <a:ext cx="2814399" cy="351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Ejecución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7597497" y="2464713"/>
            <a:ext cx="6252567" cy="14406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Cuando llamamos a </a:t>
            </a:r>
            <a:r>
              <a:rPr lang="en-US" sz="1750" b="1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cuenta_regresiva(5)</a:t>
            </a: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, la función imprime "5" y luego se llama a sí misma con n = 4. Este proceso continúa hasta que n = 0, momento en el que imprime "¡Despegue!" y termina la recursión.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3073" y="608409"/>
            <a:ext cx="7597854" cy="13804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Diagrama Conceptual de la Recursividad</a:t>
            </a:r>
            <a:endParaRPr lang="en-US" sz="43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073" y="2320052"/>
            <a:ext cx="1104424" cy="132528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08728" y="2540913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cuenta_regresiva(3)</a:t>
            </a:r>
            <a:endParaRPr lang="en-US" sz="2150" dirty="0"/>
          </a:p>
        </p:txBody>
      </p:sp>
      <p:sp>
        <p:nvSpPr>
          <p:cNvPr id="6" name="Text 2"/>
          <p:cNvSpPr/>
          <p:nvPr/>
        </p:nvSpPr>
        <p:spPr>
          <a:xfrm>
            <a:off x="2208728" y="3018473"/>
            <a:ext cx="6162199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Imprime 3 y llama a cuenta_regresiva(2)</a:t>
            </a:r>
            <a:endParaRPr lang="en-US" sz="17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073" y="3645337"/>
            <a:ext cx="1104424" cy="132528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08728" y="3866198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cuenta_regresiva(2)</a:t>
            </a:r>
            <a:endParaRPr lang="en-US" sz="2150" dirty="0"/>
          </a:p>
        </p:txBody>
      </p:sp>
      <p:sp>
        <p:nvSpPr>
          <p:cNvPr id="9" name="Text 4"/>
          <p:cNvSpPr/>
          <p:nvPr/>
        </p:nvSpPr>
        <p:spPr>
          <a:xfrm>
            <a:off x="2208728" y="4343757"/>
            <a:ext cx="6162199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Imprime 2 y llama a cuenta_regresiva(1)</a:t>
            </a:r>
            <a:endParaRPr lang="en-US" sz="17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3073" y="4970621"/>
            <a:ext cx="1104424" cy="132528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208728" y="5191482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cuenta_regresiva(1)</a:t>
            </a:r>
            <a:endParaRPr lang="en-US" sz="2150" dirty="0"/>
          </a:p>
        </p:txBody>
      </p:sp>
      <p:sp>
        <p:nvSpPr>
          <p:cNvPr id="12" name="Text 6"/>
          <p:cNvSpPr/>
          <p:nvPr/>
        </p:nvSpPr>
        <p:spPr>
          <a:xfrm>
            <a:off x="2208728" y="5669042"/>
            <a:ext cx="6162199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Imprime 1 y llama a cuenta_regresiva(0)</a:t>
            </a:r>
            <a:endParaRPr lang="en-US" sz="17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3073" y="6295906"/>
            <a:ext cx="1104424" cy="1325285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2208728" y="6516767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cuenta_regresiva(0)</a:t>
            </a:r>
            <a:endParaRPr lang="en-US" sz="2150" dirty="0"/>
          </a:p>
        </p:txBody>
      </p:sp>
      <p:sp>
        <p:nvSpPr>
          <p:cNvPr id="15" name="Text 8"/>
          <p:cNvSpPr/>
          <p:nvPr/>
        </p:nvSpPr>
        <p:spPr>
          <a:xfrm>
            <a:off x="2208728" y="6994327"/>
            <a:ext cx="6162199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Imprime "¡Despegue!" y termina</a:t>
            </a:r>
            <a:endParaRPr lang="en-US" sz="17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22916"/>
            <a:ext cx="608230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Ejemplo Clásico: Factorial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69867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Definición Matemática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279815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La función factorial se define matemáticamente así: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84679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factorial(0) = 1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28898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factorial(n) = n × factorial(n-1)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99521" y="2698671"/>
            <a:ext cx="319813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Implementación en Python</a:t>
            </a:r>
            <a:endParaRPr lang="en-US" sz="2200" dirty="0"/>
          </a:p>
        </p:txBody>
      </p:sp>
      <p:sp>
        <p:nvSpPr>
          <p:cNvPr id="8" name="Shape 6"/>
          <p:cNvSpPr/>
          <p:nvPr/>
        </p:nvSpPr>
        <p:spPr>
          <a:xfrm>
            <a:off x="7599521" y="3308152"/>
            <a:ext cx="6244709" cy="3243263"/>
          </a:xfrm>
          <a:prstGeom prst="roundRect">
            <a:avLst>
              <a:gd name="adj" fmla="val 1049"/>
            </a:avLst>
          </a:prstGeom>
          <a:solidFill>
            <a:srgbClr val="CCD7FF"/>
          </a:solidFill>
          <a:ln/>
        </p:spPr>
      </p:sp>
      <p:sp>
        <p:nvSpPr>
          <p:cNvPr id="9" name="Shape 7"/>
          <p:cNvSpPr/>
          <p:nvPr/>
        </p:nvSpPr>
        <p:spPr>
          <a:xfrm>
            <a:off x="7588210" y="3308152"/>
            <a:ext cx="6267331" cy="3243263"/>
          </a:xfrm>
          <a:prstGeom prst="roundRect">
            <a:avLst>
              <a:gd name="adj" fmla="val 1049"/>
            </a:avLst>
          </a:prstGeom>
          <a:solidFill>
            <a:srgbClr val="CCD7FF"/>
          </a:solidFill>
          <a:ln/>
        </p:spPr>
      </p:sp>
      <p:sp>
        <p:nvSpPr>
          <p:cNvPr id="10" name="Text 8"/>
          <p:cNvSpPr/>
          <p:nvPr/>
        </p:nvSpPr>
        <p:spPr>
          <a:xfrm>
            <a:off x="7815024" y="3478173"/>
            <a:ext cx="5813703" cy="29032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highlight>
                  <a:srgbClr val="CCD7F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def factorial(n):
 if n == 0:
   return 1
 else:
   return n * factorial(n - 1)
print(factorial(5)) # Resultado: 120
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61142" y="567928"/>
            <a:ext cx="5498425" cy="5008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Comparación: Recursión vs Bucle</a:t>
            </a:r>
            <a:endParaRPr lang="en-US" sz="3150" dirty="0"/>
          </a:p>
        </p:txBody>
      </p:sp>
      <p:sp>
        <p:nvSpPr>
          <p:cNvPr id="4" name="Shape 1"/>
          <p:cNvSpPr/>
          <p:nvPr/>
        </p:nvSpPr>
        <p:spPr>
          <a:xfrm>
            <a:off x="561142" y="1309211"/>
            <a:ext cx="8021717" cy="3224332"/>
          </a:xfrm>
          <a:prstGeom prst="roundRect">
            <a:avLst>
              <a:gd name="adj" fmla="val 746"/>
            </a:avLst>
          </a:prstGeom>
          <a:solidFill>
            <a:srgbClr val="F2EEEE"/>
          </a:solidFill>
          <a:ln/>
        </p:spPr>
      </p:sp>
      <p:sp>
        <p:nvSpPr>
          <p:cNvPr id="5" name="Text 2"/>
          <p:cNvSpPr/>
          <p:nvPr/>
        </p:nvSpPr>
        <p:spPr>
          <a:xfrm>
            <a:off x="721400" y="1469469"/>
            <a:ext cx="2222659" cy="2503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Implementación Recursiva</a:t>
            </a:r>
            <a:endParaRPr lang="en-US" sz="1550" dirty="0"/>
          </a:p>
        </p:txBody>
      </p:sp>
      <p:sp>
        <p:nvSpPr>
          <p:cNvPr id="6" name="Shape 3"/>
          <p:cNvSpPr/>
          <p:nvPr/>
        </p:nvSpPr>
        <p:spPr>
          <a:xfrm>
            <a:off x="721400" y="1900118"/>
            <a:ext cx="7701201" cy="1779746"/>
          </a:xfrm>
          <a:prstGeom prst="roundRect">
            <a:avLst>
              <a:gd name="adj" fmla="val 1351"/>
            </a:avLst>
          </a:prstGeom>
          <a:solidFill>
            <a:srgbClr val="CCD7FF"/>
          </a:solidFill>
          <a:ln/>
        </p:spPr>
      </p:sp>
      <p:sp>
        <p:nvSpPr>
          <p:cNvPr id="7" name="Shape 4"/>
          <p:cNvSpPr/>
          <p:nvPr/>
        </p:nvSpPr>
        <p:spPr>
          <a:xfrm>
            <a:off x="713423" y="1900118"/>
            <a:ext cx="7717155" cy="1779746"/>
          </a:xfrm>
          <a:prstGeom prst="roundRect">
            <a:avLst>
              <a:gd name="adj" fmla="val 1351"/>
            </a:avLst>
          </a:prstGeom>
          <a:solidFill>
            <a:srgbClr val="CCD7FF"/>
          </a:solidFill>
          <a:ln/>
        </p:spPr>
      </p:sp>
      <p:sp>
        <p:nvSpPr>
          <p:cNvPr id="8" name="Text 5"/>
          <p:cNvSpPr/>
          <p:nvPr/>
        </p:nvSpPr>
        <p:spPr>
          <a:xfrm>
            <a:off x="873681" y="2020253"/>
            <a:ext cx="7396639" cy="15394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4C4C4D"/>
                </a:solidFill>
                <a:highlight>
                  <a:srgbClr val="CCD7F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def factorial(n):
 if n == 0:
   return 1
 else:
   return n * factorial(n - 1)
</a:t>
            </a:r>
            <a:endParaRPr lang="en-US" sz="1250" dirty="0"/>
          </a:p>
        </p:txBody>
      </p:sp>
      <p:sp>
        <p:nvSpPr>
          <p:cNvPr id="9" name="Text 6"/>
          <p:cNvSpPr/>
          <p:nvPr/>
        </p:nvSpPr>
        <p:spPr>
          <a:xfrm>
            <a:off x="721400" y="3860125"/>
            <a:ext cx="7701201" cy="513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Más elegante y cercana a la definición matemática, pero puede consumir más memoria debido al uso de la pila de llamadas.</a:t>
            </a:r>
            <a:endParaRPr lang="en-US" sz="1250" dirty="0"/>
          </a:p>
        </p:txBody>
      </p:sp>
      <p:sp>
        <p:nvSpPr>
          <p:cNvPr id="10" name="Shape 7"/>
          <p:cNvSpPr/>
          <p:nvPr/>
        </p:nvSpPr>
        <p:spPr>
          <a:xfrm>
            <a:off x="561142" y="4693801"/>
            <a:ext cx="8021717" cy="2967752"/>
          </a:xfrm>
          <a:prstGeom prst="roundRect">
            <a:avLst>
              <a:gd name="adj" fmla="val 810"/>
            </a:avLst>
          </a:prstGeom>
          <a:solidFill>
            <a:srgbClr val="F2EEEE"/>
          </a:solidFill>
          <a:ln/>
        </p:spPr>
      </p:sp>
      <p:sp>
        <p:nvSpPr>
          <p:cNvPr id="11" name="Text 8"/>
          <p:cNvSpPr/>
          <p:nvPr/>
        </p:nvSpPr>
        <p:spPr>
          <a:xfrm>
            <a:off x="721400" y="4854059"/>
            <a:ext cx="2125623" cy="2503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Implementación Iterativa</a:t>
            </a:r>
            <a:endParaRPr lang="en-US" sz="1550" dirty="0"/>
          </a:p>
        </p:txBody>
      </p:sp>
      <p:sp>
        <p:nvSpPr>
          <p:cNvPr id="12" name="Shape 9"/>
          <p:cNvSpPr/>
          <p:nvPr/>
        </p:nvSpPr>
        <p:spPr>
          <a:xfrm>
            <a:off x="721400" y="5284708"/>
            <a:ext cx="7701201" cy="1779746"/>
          </a:xfrm>
          <a:prstGeom prst="roundRect">
            <a:avLst>
              <a:gd name="adj" fmla="val 1351"/>
            </a:avLst>
          </a:prstGeom>
          <a:solidFill>
            <a:srgbClr val="CCD7FF"/>
          </a:solidFill>
          <a:ln/>
        </p:spPr>
      </p:sp>
      <p:sp>
        <p:nvSpPr>
          <p:cNvPr id="13" name="Shape 10"/>
          <p:cNvSpPr/>
          <p:nvPr/>
        </p:nvSpPr>
        <p:spPr>
          <a:xfrm>
            <a:off x="713423" y="5284708"/>
            <a:ext cx="7717155" cy="1779746"/>
          </a:xfrm>
          <a:prstGeom prst="roundRect">
            <a:avLst>
              <a:gd name="adj" fmla="val 1351"/>
            </a:avLst>
          </a:prstGeom>
          <a:solidFill>
            <a:srgbClr val="CCD7FF"/>
          </a:solidFill>
          <a:ln/>
        </p:spPr>
      </p:sp>
      <p:sp>
        <p:nvSpPr>
          <p:cNvPr id="14" name="Text 11"/>
          <p:cNvSpPr/>
          <p:nvPr/>
        </p:nvSpPr>
        <p:spPr>
          <a:xfrm>
            <a:off x="873681" y="5404842"/>
            <a:ext cx="7396639" cy="15394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4C4C4D"/>
                </a:solidFill>
                <a:highlight>
                  <a:srgbClr val="CCD7F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def factorial_iterativo(n):
 resultado = 1
 for i in range(1, n + 1):
   resultado *= i
 return resultado
</a:t>
            </a:r>
            <a:endParaRPr lang="en-US" sz="1250" dirty="0"/>
          </a:p>
        </p:txBody>
      </p:sp>
      <p:sp>
        <p:nvSpPr>
          <p:cNvPr id="15" name="Text 12"/>
          <p:cNvSpPr/>
          <p:nvPr/>
        </p:nvSpPr>
        <p:spPr>
          <a:xfrm>
            <a:off x="721400" y="7244715"/>
            <a:ext cx="7701201" cy="2565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Más eficiente en términos de memoria, ya que no utiliza la pila de llamadas de manera extensiva.</a:t>
            </a:r>
            <a:endParaRPr lang="en-US" sz="12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78761" y="623768"/>
            <a:ext cx="6893123" cy="707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Consideraciones Importantes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78761" y="1670804"/>
            <a:ext cx="509349" cy="509349"/>
          </a:xfrm>
          <a:prstGeom prst="roundRect">
            <a:avLst>
              <a:gd name="adj" fmla="val 6668"/>
            </a:avLst>
          </a:prstGeom>
          <a:solidFill>
            <a:srgbClr val="F2EEEE"/>
          </a:solidFill>
          <a:ln/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3653" y="1713250"/>
            <a:ext cx="339566" cy="424458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014448" y="1748552"/>
            <a:ext cx="2829997" cy="353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Caso Base Obligatorio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7014448" y="2238018"/>
            <a:ext cx="2902506" cy="28984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La </a:t>
            </a:r>
            <a:r>
              <a:rPr lang="en-US" sz="1750" b="1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recursión debe tener un caso base claro</a:t>
            </a: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, o se producirá un error de recursión infinita (RecursionError). Sin una condición de parada, la función seguirá llamándose indefinidamente.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10199846" y="1670804"/>
            <a:ext cx="509349" cy="509349"/>
          </a:xfrm>
          <a:prstGeom prst="roundRect">
            <a:avLst>
              <a:gd name="adj" fmla="val 6668"/>
            </a:avLst>
          </a:prstGeom>
          <a:solidFill>
            <a:srgbClr val="F2EEEE"/>
          </a:solidFill>
          <a:ln/>
        </p:spPr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84738" y="1713250"/>
            <a:ext cx="339566" cy="424458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0935533" y="1748552"/>
            <a:ext cx="2829997" cy="353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Límite de Profundidad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10935533" y="2238018"/>
            <a:ext cx="2902506" cy="32607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Python tiene un </a:t>
            </a:r>
            <a:r>
              <a:rPr lang="en-US" sz="1750" b="1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límite de profundidad recursiva</a:t>
            </a: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 (por defecto es 1000 llamadas). Este límite protege contra desbordamientos de pila pero restringe la complejidad de los problemas que pueden resolverse.</a:t>
            </a:r>
            <a:endParaRPr lang="en-US" sz="1750" dirty="0"/>
          </a:p>
        </p:txBody>
      </p:sp>
      <p:sp>
        <p:nvSpPr>
          <p:cNvPr id="12" name="Shape 7"/>
          <p:cNvSpPr/>
          <p:nvPr/>
        </p:nvSpPr>
        <p:spPr>
          <a:xfrm>
            <a:off x="6278761" y="5951577"/>
            <a:ext cx="509349" cy="509349"/>
          </a:xfrm>
          <a:prstGeom prst="roundRect">
            <a:avLst>
              <a:gd name="adj" fmla="val 6668"/>
            </a:avLst>
          </a:prstGeom>
          <a:solidFill>
            <a:srgbClr val="F2EEEE"/>
          </a:solidFill>
          <a:ln/>
        </p:spPr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63653" y="5994023"/>
            <a:ext cx="339566" cy="424458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014448" y="6029325"/>
            <a:ext cx="2829997" cy="353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Consumo de Memoria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7014448" y="6518791"/>
            <a:ext cx="6823591" cy="10869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Cada llamada recursiva consume memoria en la pila de llamadas. Para problemas grandes, esto puede llevar a un uso excesivo de recursos comparado con soluciones iterativas.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76977" y="453271"/>
            <a:ext cx="5429131" cy="515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50"/>
              </a:lnSpc>
              <a:buNone/>
            </a:pPr>
            <a:r>
              <a:rPr lang="en-US" sz="320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Ejemplo Útil: Suma de una Lista</a:t>
            </a:r>
            <a:endParaRPr lang="en-US" sz="3200" dirty="0"/>
          </a:p>
        </p:txBody>
      </p:sp>
      <p:sp>
        <p:nvSpPr>
          <p:cNvPr id="3" name="Text 1"/>
          <p:cNvSpPr/>
          <p:nvPr/>
        </p:nvSpPr>
        <p:spPr>
          <a:xfrm>
            <a:off x="2649022" y="1973461"/>
            <a:ext cx="2060615" cy="2575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000"/>
              </a:lnSpc>
              <a:buNone/>
            </a:pPr>
            <a:r>
              <a:rPr lang="en-US" sz="16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Problema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576977" y="2329815"/>
            <a:ext cx="4132659" cy="5276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050"/>
              </a:lnSpc>
              <a:buNone/>
            </a:pPr>
            <a:r>
              <a:rPr lang="en-US" sz="12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Sumar todos los elementos de una lista utilizando recursividad.</a:t>
            </a:r>
            <a:endParaRPr lang="en-US" sz="12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6810" y="1298138"/>
            <a:ext cx="4716661" cy="4716661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2506" y="2151638"/>
            <a:ext cx="246578" cy="30825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920645" y="1973461"/>
            <a:ext cx="2060615" cy="2575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Implementación</a:t>
            </a:r>
            <a:endParaRPr lang="en-US" sz="1600" dirty="0"/>
          </a:p>
        </p:txBody>
      </p:sp>
      <p:sp>
        <p:nvSpPr>
          <p:cNvPr id="8" name="Text 4"/>
          <p:cNvSpPr/>
          <p:nvPr/>
        </p:nvSpPr>
        <p:spPr>
          <a:xfrm>
            <a:off x="9920645" y="2329815"/>
            <a:ext cx="4132778" cy="5276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Dividir la lista en el primer elemento y el resto, sumando recursivamente.</a:t>
            </a:r>
            <a:endParaRPr lang="en-US" sz="12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6810" y="1298138"/>
            <a:ext cx="4716661" cy="4716661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42437" y="2552998"/>
            <a:ext cx="246578" cy="30825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920645" y="4455319"/>
            <a:ext cx="2060615" cy="2575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Solución</a:t>
            </a:r>
            <a:endParaRPr lang="en-US" sz="1600" dirty="0"/>
          </a:p>
        </p:txBody>
      </p:sp>
      <p:sp>
        <p:nvSpPr>
          <p:cNvPr id="12" name="Text 6"/>
          <p:cNvSpPr/>
          <p:nvPr/>
        </p:nvSpPr>
        <p:spPr>
          <a:xfrm>
            <a:off x="9920645" y="4811673"/>
            <a:ext cx="4132778" cy="5276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Caso base: lista vacía = 0. Paso recursivo: primer elemento + suma del resto.</a:t>
            </a:r>
            <a:endParaRPr lang="en-US" sz="12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56810" y="1298138"/>
            <a:ext cx="4716661" cy="4716661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41077" y="4852928"/>
            <a:ext cx="246578" cy="308253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2649022" y="4455319"/>
            <a:ext cx="2060615" cy="2575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000"/>
              </a:lnSpc>
              <a:buNone/>
            </a:pPr>
            <a:r>
              <a:rPr lang="en-US" sz="16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Resultado</a:t>
            </a:r>
            <a:endParaRPr lang="en-US" sz="1600" dirty="0"/>
          </a:p>
        </p:txBody>
      </p:sp>
      <p:sp>
        <p:nvSpPr>
          <p:cNvPr id="16" name="Text 8"/>
          <p:cNvSpPr/>
          <p:nvPr/>
        </p:nvSpPr>
        <p:spPr>
          <a:xfrm>
            <a:off x="576977" y="4811673"/>
            <a:ext cx="4132659" cy="5276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050"/>
              </a:lnSpc>
              <a:buNone/>
            </a:pPr>
            <a:r>
              <a:rPr lang="en-US" sz="12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La suma se calcula progresivamente a medida que las llamadas recursivas se completan.</a:t>
            </a:r>
            <a:endParaRPr lang="en-US" sz="1250" dirty="0"/>
          </a:p>
        </p:txBody>
      </p:sp>
      <p:pic>
        <p:nvPicPr>
          <p:cNvPr id="17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56810" y="1298138"/>
            <a:ext cx="4716661" cy="4716661"/>
          </a:xfrm>
          <a:prstGeom prst="rect">
            <a:avLst/>
          </a:prstGeom>
        </p:spPr>
      </p:pic>
      <p:pic>
        <p:nvPicPr>
          <p:cNvPr id="18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41147" y="4451568"/>
            <a:ext cx="246578" cy="308253"/>
          </a:xfrm>
          <a:prstGeom prst="rect">
            <a:avLst/>
          </a:prstGeom>
        </p:spPr>
      </p:pic>
      <p:sp>
        <p:nvSpPr>
          <p:cNvPr id="19" name="Shape 9"/>
          <p:cNvSpPr/>
          <p:nvPr/>
        </p:nvSpPr>
        <p:spPr>
          <a:xfrm>
            <a:off x="576977" y="6200180"/>
            <a:ext cx="13476446" cy="2357914"/>
          </a:xfrm>
          <a:prstGeom prst="roundRect">
            <a:avLst>
              <a:gd name="adj" fmla="val 1049"/>
            </a:avLst>
          </a:prstGeom>
          <a:solidFill>
            <a:srgbClr val="CCD7FF"/>
          </a:solidFill>
          <a:ln/>
        </p:spPr>
      </p:sp>
      <p:sp>
        <p:nvSpPr>
          <p:cNvPr id="20" name="Shape 10"/>
          <p:cNvSpPr/>
          <p:nvPr/>
        </p:nvSpPr>
        <p:spPr>
          <a:xfrm>
            <a:off x="568762" y="6200180"/>
            <a:ext cx="13492877" cy="2357914"/>
          </a:xfrm>
          <a:prstGeom prst="roundRect">
            <a:avLst>
              <a:gd name="adj" fmla="val 1049"/>
            </a:avLst>
          </a:prstGeom>
          <a:solidFill>
            <a:srgbClr val="CCD7FF"/>
          </a:solidFill>
          <a:ln/>
        </p:spPr>
      </p:sp>
      <p:sp>
        <p:nvSpPr>
          <p:cNvPr id="21" name="Text 11"/>
          <p:cNvSpPr/>
          <p:nvPr/>
        </p:nvSpPr>
        <p:spPr>
          <a:xfrm>
            <a:off x="733544" y="6323767"/>
            <a:ext cx="13163312" cy="21107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4C4C4D"/>
                </a:solidFill>
                <a:highlight>
                  <a:srgbClr val="CCD7F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def suma_lista(lista):
 if not lista:
   return 0
 else:
   return lista[0] + suma_lista(lista[1:])
print(suma_lista([1, 2, 3, 4])) # Resultado: 10
</a:t>
            </a:r>
            <a:endParaRPr lang="en-US" sz="12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1264</Words>
  <Application>Microsoft Office PowerPoint</Application>
  <PresentationFormat>Personalizado</PresentationFormat>
  <Paragraphs>106</Paragraphs>
  <Slides>13</Slides>
  <Notes>13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13</vt:i4>
      </vt:variant>
    </vt:vector>
  </HeadingPairs>
  <TitlesOfParts>
    <vt:vector size="19" baseType="lpstr">
      <vt:lpstr>Heebo</vt:lpstr>
      <vt:lpstr>Calibri</vt:lpstr>
      <vt:lpstr>Consolas</vt:lpstr>
      <vt:lpstr>Crimson Pro Semi Bold</vt:lpstr>
      <vt:lpstr>Arial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Ariel Enferrel</cp:lastModifiedBy>
  <cp:revision>2</cp:revision>
  <dcterms:created xsi:type="dcterms:W3CDTF">2025-05-07T17:04:16Z</dcterms:created>
  <dcterms:modified xsi:type="dcterms:W3CDTF">2025-05-07T17:04:03Z</dcterms:modified>
</cp:coreProperties>
</file>